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0" r:id="rId3"/>
    <p:sldId id="305" r:id="rId4"/>
    <p:sldId id="301" r:id="rId5"/>
    <p:sldId id="299" r:id="rId6"/>
    <p:sldId id="271" r:id="rId7"/>
    <p:sldId id="268" r:id="rId8"/>
    <p:sldId id="270" r:id="rId9"/>
    <p:sldId id="29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9D168-035F-44ED-9729-6338891F1D77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27912-7A48-4A1A-984E-63381D29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1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7912-7A48-4A1A-984E-63381D29E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72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7912-7A48-4A1A-984E-63381D29E0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0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8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7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3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3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7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3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7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4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1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5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7FB7D-77B7-4445-B2C3-09BD0F220051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2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3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457200"/>
            <a:ext cx="7391400" cy="3962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97465"/>
              </a:avLst>
            </a:prstTxWarp>
            <a:spAutoFit/>
          </a:bodyPr>
          <a:lstStyle/>
          <a:p>
            <a:pPr algn="ctr"/>
            <a:r>
              <a:rPr lang="vi-VN" sz="4800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Trường </a:t>
            </a:r>
            <a:r>
              <a:rPr lang="vi-VN" sz="4800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Tiểu Học Lê Ngọc Hân</a:t>
            </a:r>
            <a:endParaRPr lang="en-US" sz="4800" b="1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9363" y="1600200"/>
            <a:ext cx="5434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LUYỆN TỪ VÀ CÂU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WhitecornerFlower"/>
          <p:cNvPicPr>
            <a:picLocks noChangeAspect="1" noChangeArrowheads="1"/>
          </p:cNvPicPr>
          <p:nvPr/>
        </p:nvPicPr>
        <p:blipFill>
          <a:blip r:embed="rId4">
            <a:lum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77"/>
            <a:ext cx="1235613" cy="12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WhitecornerFlower"/>
          <p:cNvPicPr>
            <a:picLocks noChangeAspect="1" noChangeArrowheads="1"/>
          </p:cNvPicPr>
          <p:nvPr/>
        </p:nvPicPr>
        <p:blipFill>
          <a:blip r:embed="rId5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87" y="0"/>
            <a:ext cx="12954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WhitecornerFlower"/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387"/>
            <a:ext cx="1235613" cy="12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WhitecornerFlower"/>
          <p:cNvPicPr>
            <a:picLocks noChangeAspect="1" noChangeArrowheads="1"/>
          </p:cNvPicPr>
          <p:nvPr/>
        </p:nvPicPr>
        <p:blipFill>
          <a:blip r:embed="rId7">
            <a:lum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87" y="5622387"/>
            <a:ext cx="1235613" cy="12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animal_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334" y="5257800"/>
            <a:ext cx="288306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84139" y="2437049"/>
            <a:ext cx="66049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MRVT: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loài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chấm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phẩy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0" descr="animal_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3" y="5223666"/>
            <a:ext cx="288306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9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5"/>
          <p:cNvSpPr>
            <a:spLocks noChangeArrowheads="1"/>
          </p:cNvSpPr>
          <p:nvPr/>
        </p:nvSpPr>
        <p:spPr bwMode="auto">
          <a:xfrm>
            <a:off x="6272463" y="6253256"/>
            <a:ext cx="1447800" cy="45234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charset="0"/>
              </a:rPr>
              <a:t>Th</a:t>
            </a:r>
            <a:r>
              <a:rPr lang="en-US" sz="1800" b="1">
                <a:solidFill>
                  <a:schemeClr val="bg1"/>
                </a:solidFill>
                <a:latin typeface="Arial" charset="0"/>
              </a:rPr>
              <a:t>ời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 gian</a:t>
            </a:r>
          </a:p>
        </p:txBody>
      </p:sp>
      <p:pic>
        <p:nvPicPr>
          <p:cNvPr id="7" name="Picture 6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185" y="-425049"/>
            <a:ext cx="87923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30" y="-26465"/>
            <a:ext cx="1514475" cy="105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90"/>
          <p:cNvSpPr>
            <a:spLocks noChangeArrowheads="1"/>
          </p:cNvSpPr>
          <p:nvPr/>
        </p:nvSpPr>
        <p:spPr bwMode="auto">
          <a:xfrm>
            <a:off x="5257906" y="1066799"/>
            <a:ext cx="698500" cy="516548"/>
          </a:xfrm>
          <a:prstGeom prst="octagon">
            <a:avLst>
              <a:gd name="adj" fmla="val 29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HẾT GIỜ</a:t>
            </a:r>
          </a:p>
        </p:txBody>
      </p:sp>
      <p:sp>
        <p:nvSpPr>
          <p:cNvPr id="10" name="AutoShape 91"/>
          <p:cNvSpPr>
            <a:spLocks noChangeArrowheads="1"/>
          </p:cNvSpPr>
          <p:nvPr/>
        </p:nvSpPr>
        <p:spPr bwMode="auto">
          <a:xfrm>
            <a:off x="5257906" y="1066799"/>
            <a:ext cx="698500" cy="516548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1</a:t>
            </a:r>
          </a:p>
        </p:txBody>
      </p:sp>
      <p:sp>
        <p:nvSpPr>
          <p:cNvPr id="11" name="AutoShape 92"/>
          <p:cNvSpPr>
            <a:spLocks noChangeArrowheads="1"/>
          </p:cNvSpPr>
          <p:nvPr/>
        </p:nvSpPr>
        <p:spPr bwMode="auto">
          <a:xfrm>
            <a:off x="5257906" y="1066799"/>
            <a:ext cx="698500" cy="516548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2</a:t>
            </a:r>
          </a:p>
        </p:txBody>
      </p:sp>
      <p:sp>
        <p:nvSpPr>
          <p:cNvPr id="12" name="AutoShape 93"/>
          <p:cNvSpPr>
            <a:spLocks noChangeArrowheads="1"/>
          </p:cNvSpPr>
          <p:nvPr/>
        </p:nvSpPr>
        <p:spPr bwMode="auto">
          <a:xfrm>
            <a:off x="5257906" y="1066799"/>
            <a:ext cx="698500" cy="516548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3</a:t>
            </a:r>
          </a:p>
        </p:txBody>
      </p:sp>
      <p:sp>
        <p:nvSpPr>
          <p:cNvPr id="13" name="AutoShape 94"/>
          <p:cNvSpPr>
            <a:spLocks noChangeArrowheads="1"/>
          </p:cNvSpPr>
          <p:nvPr/>
        </p:nvSpPr>
        <p:spPr bwMode="auto">
          <a:xfrm>
            <a:off x="5257906" y="1066799"/>
            <a:ext cx="698500" cy="516548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4</a:t>
            </a:r>
          </a:p>
        </p:txBody>
      </p:sp>
      <p:sp>
        <p:nvSpPr>
          <p:cNvPr id="14" name="AutoShape 95"/>
          <p:cNvSpPr>
            <a:spLocks noChangeArrowheads="1"/>
          </p:cNvSpPr>
          <p:nvPr/>
        </p:nvSpPr>
        <p:spPr bwMode="auto">
          <a:xfrm>
            <a:off x="5257906" y="1066799"/>
            <a:ext cx="698500" cy="516548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5</a:t>
            </a:r>
          </a:p>
        </p:txBody>
      </p:sp>
      <p:sp>
        <p:nvSpPr>
          <p:cNvPr id="15" name="AutoShape 96"/>
          <p:cNvSpPr>
            <a:spLocks noChangeArrowheads="1"/>
          </p:cNvSpPr>
          <p:nvPr/>
        </p:nvSpPr>
        <p:spPr bwMode="auto">
          <a:xfrm>
            <a:off x="5257906" y="1066799"/>
            <a:ext cx="698500" cy="516548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6</a:t>
            </a:r>
          </a:p>
        </p:txBody>
      </p:sp>
      <p:sp>
        <p:nvSpPr>
          <p:cNvPr id="16" name="AutoShape 97"/>
          <p:cNvSpPr>
            <a:spLocks noChangeArrowheads="1"/>
          </p:cNvSpPr>
          <p:nvPr/>
        </p:nvSpPr>
        <p:spPr bwMode="auto">
          <a:xfrm>
            <a:off x="5257906" y="1066799"/>
            <a:ext cx="698500" cy="516548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7</a:t>
            </a:r>
          </a:p>
        </p:txBody>
      </p:sp>
      <p:sp>
        <p:nvSpPr>
          <p:cNvPr id="17" name="AutoShape 98"/>
          <p:cNvSpPr>
            <a:spLocks noChangeArrowheads="1"/>
          </p:cNvSpPr>
          <p:nvPr/>
        </p:nvSpPr>
        <p:spPr bwMode="auto">
          <a:xfrm>
            <a:off x="5257906" y="1066799"/>
            <a:ext cx="698500" cy="516548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8</a:t>
            </a:r>
          </a:p>
        </p:txBody>
      </p:sp>
      <p:sp>
        <p:nvSpPr>
          <p:cNvPr id="18" name="AutoShape 99"/>
          <p:cNvSpPr>
            <a:spLocks noChangeArrowheads="1"/>
          </p:cNvSpPr>
          <p:nvPr/>
        </p:nvSpPr>
        <p:spPr bwMode="auto">
          <a:xfrm>
            <a:off x="5257906" y="1066799"/>
            <a:ext cx="698500" cy="516548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9</a:t>
            </a:r>
          </a:p>
        </p:txBody>
      </p:sp>
      <p:sp>
        <p:nvSpPr>
          <p:cNvPr id="19" name="AutoShape 100"/>
          <p:cNvSpPr>
            <a:spLocks noChangeArrowheads="1"/>
          </p:cNvSpPr>
          <p:nvPr/>
        </p:nvSpPr>
        <p:spPr bwMode="auto">
          <a:xfrm>
            <a:off x="5257906" y="1066799"/>
            <a:ext cx="698500" cy="516548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10</a:t>
            </a:r>
          </a:p>
        </p:txBody>
      </p:sp>
      <p:sp>
        <p:nvSpPr>
          <p:cNvPr id="20" name="AutoShape 101"/>
          <p:cNvSpPr>
            <a:spLocks noChangeArrowheads="1"/>
          </p:cNvSpPr>
          <p:nvPr/>
        </p:nvSpPr>
        <p:spPr bwMode="auto">
          <a:xfrm>
            <a:off x="5257906" y="1066799"/>
            <a:ext cx="698500" cy="516548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11</a:t>
            </a:r>
          </a:p>
        </p:txBody>
      </p:sp>
      <p:sp>
        <p:nvSpPr>
          <p:cNvPr id="21" name="AutoShape 102"/>
          <p:cNvSpPr>
            <a:spLocks noChangeArrowheads="1"/>
          </p:cNvSpPr>
          <p:nvPr/>
        </p:nvSpPr>
        <p:spPr bwMode="auto">
          <a:xfrm>
            <a:off x="5257906" y="1066799"/>
            <a:ext cx="698500" cy="516548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12</a:t>
            </a:r>
          </a:p>
        </p:txBody>
      </p:sp>
      <p:sp>
        <p:nvSpPr>
          <p:cNvPr id="22" name="AutoShape 103"/>
          <p:cNvSpPr>
            <a:spLocks noChangeArrowheads="1"/>
          </p:cNvSpPr>
          <p:nvPr/>
        </p:nvSpPr>
        <p:spPr bwMode="auto">
          <a:xfrm>
            <a:off x="5257906" y="1066799"/>
            <a:ext cx="698500" cy="516548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13</a:t>
            </a:r>
          </a:p>
        </p:txBody>
      </p:sp>
      <p:sp>
        <p:nvSpPr>
          <p:cNvPr id="23" name="AutoShape 104"/>
          <p:cNvSpPr>
            <a:spLocks noChangeArrowheads="1"/>
          </p:cNvSpPr>
          <p:nvPr/>
        </p:nvSpPr>
        <p:spPr bwMode="auto">
          <a:xfrm>
            <a:off x="5257906" y="1066799"/>
            <a:ext cx="698500" cy="516548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14</a:t>
            </a:r>
          </a:p>
        </p:txBody>
      </p:sp>
      <p:sp>
        <p:nvSpPr>
          <p:cNvPr id="24" name="AutoShape 105"/>
          <p:cNvSpPr>
            <a:spLocks noChangeArrowheads="1"/>
          </p:cNvSpPr>
          <p:nvPr/>
        </p:nvSpPr>
        <p:spPr bwMode="auto">
          <a:xfrm>
            <a:off x="5150167" y="1028612"/>
            <a:ext cx="913977" cy="615462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Arial" charset="0"/>
              </a:rPr>
              <a:t>15</a:t>
            </a:r>
          </a:p>
        </p:txBody>
      </p:sp>
      <p:grpSp>
        <p:nvGrpSpPr>
          <p:cNvPr id="25" name="Group 199"/>
          <p:cNvGrpSpPr>
            <a:grpSpLocks/>
          </p:cNvGrpSpPr>
          <p:nvPr/>
        </p:nvGrpSpPr>
        <p:grpSpPr bwMode="auto">
          <a:xfrm>
            <a:off x="1295400" y="5195998"/>
            <a:ext cx="4267200" cy="823802"/>
            <a:chOff x="912" y="2784"/>
            <a:chExt cx="5047" cy="988"/>
          </a:xfrm>
        </p:grpSpPr>
        <p:grpSp>
          <p:nvGrpSpPr>
            <p:cNvPr id="26" name="Group 122"/>
            <p:cNvGrpSpPr>
              <a:grpSpLocks/>
            </p:cNvGrpSpPr>
            <p:nvPr/>
          </p:nvGrpSpPr>
          <p:grpSpPr bwMode="auto">
            <a:xfrm>
              <a:off x="912" y="2784"/>
              <a:ext cx="4416" cy="988"/>
              <a:chOff x="912" y="2784"/>
              <a:chExt cx="4416" cy="988"/>
            </a:xfrm>
          </p:grpSpPr>
          <p:sp>
            <p:nvSpPr>
              <p:cNvPr id="28" name="AutoShape 2" descr="Blue tissue paper"/>
              <p:cNvSpPr>
                <a:spLocks noChangeArrowheads="1"/>
              </p:cNvSpPr>
              <p:nvPr/>
            </p:nvSpPr>
            <p:spPr bwMode="auto">
              <a:xfrm>
                <a:off x="912" y="2784"/>
                <a:ext cx="4416" cy="988"/>
              </a:xfrm>
              <a:prstGeom prst="horizontalScroll">
                <a:avLst>
                  <a:gd name="adj" fmla="val 12500"/>
                </a:avLst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1008" y="2928"/>
                <a:ext cx="3239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b="1" dirty="0"/>
                  <a:t>ĐÁP ÁN:</a:t>
                </a:r>
              </a:p>
            </p:txBody>
          </p:sp>
        </p:grpSp>
        <p:sp>
          <p:nvSpPr>
            <p:cNvPr id="27" name="Text Box 172"/>
            <p:cNvSpPr txBox="1">
              <a:spLocks noChangeArrowheads="1"/>
            </p:cNvSpPr>
            <p:nvPr/>
          </p:nvSpPr>
          <p:spPr bwMode="auto">
            <a:xfrm>
              <a:off x="3342" y="2943"/>
              <a:ext cx="2617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  <a:latin typeface="Arial" charset="0"/>
                </a:rPr>
                <a:t>C</a:t>
              </a:r>
            </a:p>
          </p:txBody>
        </p:sp>
      </p:grpSp>
      <p:sp>
        <p:nvSpPr>
          <p:cNvPr id="30" name="Text Box 201"/>
          <p:cNvSpPr txBox="1">
            <a:spLocks noChangeArrowheads="1"/>
          </p:cNvSpPr>
          <p:nvPr/>
        </p:nvSpPr>
        <p:spPr bwMode="auto">
          <a:xfrm>
            <a:off x="533400" y="1625612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2060"/>
                </a:solidFill>
              </a:rPr>
              <a:t>Câu có bộ phận trả lời cho cụm từ </a:t>
            </a:r>
            <a:r>
              <a:rPr lang="en-US" sz="3200" b="1">
                <a:solidFill>
                  <a:srgbClr val="FF0000"/>
                </a:solidFill>
              </a:rPr>
              <a:t>Như thế nào</a:t>
            </a:r>
            <a:r>
              <a:rPr lang="en-US" sz="3200" b="1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31" name="Text Box 202"/>
          <p:cNvSpPr txBox="1">
            <a:spLocks noChangeArrowheads="1"/>
          </p:cNvSpPr>
          <p:nvPr/>
        </p:nvSpPr>
        <p:spPr bwMode="auto">
          <a:xfrm>
            <a:off x="1828800" y="2530487"/>
            <a:ext cx="6096000" cy="64611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</a:rPr>
              <a:t>A.   </a:t>
            </a:r>
            <a:r>
              <a:rPr lang="en-US" sz="3600">
                <a:solidFill>
                  <a:srgbClr val="0000FF"/>
                </a:solidFill>
              </a:rPr>
              <a:t>Một con trâu ăn cỏ.</a:t>
            </a:r>
          </a:p>
        </p:txBody>
      </p:sp>
      <p:sp>
        <p:nvSpPr>
          <p:cNvPr id="32" name="Text Box 203"/>
          <p:cNvSpPr txBox="1">
            <a:spLocks noChangeArrowheads="1"/>
          </p:cNvSpPr>
          <p:nvPr/>
        </p:nvSpPr>
        <p:spPr bwMode="auto">
          <a:xfrm>
            <a:off x="1828800" y="3292487"/>
            <a:ext cx="6096000" cy="64611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</a:rPr>
              <a:t>B</a:t>
            </a:r>
            <a:r>
              <a:rPr lang="en-US" sz="3600">
                <a:solidFill>
                  <a:srgbClr val="0000FF"/>
                </a:solidFill>
              </a:rPr>
              <a:t>.   Một chú ngựa đang kéo gỗ.</a:t>
            </a:r>
          </a:p>
        </p:txBody>
      </p:sp>
      <p:sp>
        <p:nvSpPr>
          <p:cNvPr id="33" name="Text Box 204"/>
          <p:cNvSpPr txBox="1">
            <a:spLocks noChangeArrowheads="1"/>
          </p:cNvSpPr>
          <p:nvPr/>
        </p:nvSpPr>
        <p:spPr bwMode="auto">
          <a:xfrm>
            <a:off x="1828800" y="4130687"/>
            <a:ext cx="6172200" cy="64611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dirty="0">
                <a:solidFill>
                  <a:srgbClr val="0000FF"/>
                </a:solidFill>
              </a:rPr>
              <a:t>C.  </a:t>
            </a:r>
            <a:r>
              <a:rPr lang="en-US" sz="3600" dirty="0" err="1">
                <a:solidFill>
                  <a:srgbClr val="0000FF"/>
                </a:solidFill>
              </a:rPr>
              <a:t>Voi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kéo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gỗ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rất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khỏe</a:t>
            </a:r>
            <a:r>
              <a:rPr lang="en-US" sz="3600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34" name="Picture 12" descr="Misc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59931" y="3293269"/>
            <a:ext cx="6858002" cy="2714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5-Point Star 34"/>
          <p:cNvSpPr/>
          <p:nvPr/>
        </p:nvSpPr>
        <p:spPr bwMode="auto">
          <a:xfrm>
            <a:off x="6019800" y="5029200"/>
            <a:ext cx="1981200" cy="113181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809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/>
              <a:t>Đáp</a:t>
            </a:r>
            <a:r>
              <a:rPr lang="en-US" b="1" dirty="0" smtClean="0"/>
              <a:t> </a:t>
            </a:r>
            <a:r>
              <a:rPr lang="en-US" b="1" dirty="0" err="1" smtClean="0"/>
              <a:t>án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852767"/>
            <a:ext cx="3475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KIỂM TRA BÀI CŨ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3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"/>
                            </p:stCondLst>
                            <p:childTnLst>
                              <p:par>
                                <p:cTn id="27" presetID="4" presetClass="exit" presetSubtype="16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"/>
                            </p:stCondLst>
                            <p:childTnLst>
                              <p:par>
                                <p:cTn id="31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"/>
                            </p:stCondLst>
                            <p:childTnLst>
                              <p:par>
                                <p:cTn id="39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00"/>
                            </p:stCondLst>
                            <p:childTnLst>
                              <p:par>
                                <p:cTn id="47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650"/>
                            </p:stCondLst>
                            <p:childTnLst>
                              <p:par>
                                <p:cTn id="51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600"/>
                            </p:stCondLst>
                            <p:childTnLst>
                              <p:par>
                                <p:cTn id="55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50"/>
                            </p:stCondLst>
                            <p:childTnLst>
                              <p:par>
                                <p:cTn id="59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450"/>
                            </p:stCondLst>
                            <p:childTnLst>
                              <p:par>
                                <p:cTn id="67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400"/>
                            </p:stCondLst>
                            <p:childTnLst>
                              <p:par>
                                <p:cTn id="71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350"/>
                            </p:stCondLst>
                            <p:childTnLst>
                              <p:par>
                                <p:cTn id="75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300"/>
                            </p:stCondLst>
                            <p:childTnLst>
                              <p:par>
                                <p:cTn id="79" presetID="4" presetClass="exit" presetSubtype="16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25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700"/>
                            </p:stCondLst>
                            <p:childTnLst>
                              <p:par>
                                <p:cTn id="87" presetID="4" presetClass="exit" presetSubtype="16" fill="hold" grpId="1" nodeType="after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30" grpId="0"/>
      <p:bldP spid="31" grpId="0" animBg="1"/>
      <p:bldP spid="32" grpId="0" animBg="1"/>
      <p:bldP spid="33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4425" y="685800"/>
            <a:ext cx="5434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LUYỆN TỪ VÀ CÂU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676400"/>
            <a:ext cx="66049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MRVT: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loài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chấm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phẩy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0" descr="animal_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30" y="3124200"/>
            <a:ext cx="5791126" cy="151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8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2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47" y="4363903"/>
            <a:ext cx="2659070" cy="172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 descr="index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62" y="1782275"/>
            <a:ext cx="2830553" cy="185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images_n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72" y="4425391"/>
            <a:ext cx="2388304" cy="17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s_t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47" y="1796929"/>
            <a:ext cx="2591152" cy="187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inde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" y="1782275"/>
            <a:ext cx="2773087" cy="187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810000" y="1146664"/>
            <a:ext cx="1532820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5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ranh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29306" y="1146664"/>
            <a:ext cx="1218848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tò mò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185334" y="1146664"/>
            <a:ext cx="1619250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nhút nhát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679848" y="1146664"/>
            <a:ext cx="2210152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 nhẹn 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249333" y="1146664"/>
            <a:ext cx="1677458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hiền lành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2709334" y="1143000"/>
            <a:ext cx="1372306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 tợn</a:t>
            </a:r>
          </a:p>
        </p:txBody>
      </p:sp>
      <p:pic>
        <p:nvPicPr>
          <p:cNvPr id="5152" name="Picture 32" descr="Soc tren c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" y="4405171"/>
            <a:ext cx="2771070" cy="18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4" name="Oval 34"/>
          <p:cNvSpPr>
            <a:spLocks noChangeArrowheads="1"/>
          </p:cNvSpPr>
          <p:nvPr/>
        </p:nvSpPr>
        <p:spPr bwMode="auto">
          <a:xfrm>
            <a:off x="47625" y="3205533"/>
            <a:ext cx="534459" cy="4561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/>
            <a:r>
              <a:rPr lang="en-US" sz="2500" b="1" dirty="0">
                <a:cs typeface="Times New Roman" pitchFamily="18" charset="0"/>
              </a:rPr>
              <a:t>1</a:t>
            </a:r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3130463" y="3163408"/>
            <a:ext cx="534459" cy="4561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/>
            <a:r>
              <a:rPr lang="en-US" sz="2500" b="1" dirty="0">
                <a:cs typeface="Times New Roman" pitchFamily="18" charset="0"/>
              </a:rPr>
              <a:t>2</a:t>
            </a:r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>
            <a:off x="47625" y="5632515"/>
            <a:ext cx="534459" cy="45793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/>
            <a:r>
              <a:rPr lang="en-US" sz="2500" b="1" dirty="0">
                <a:cs typeface="Times New Roman" pitchFamily="18" charset="0"/>
              </a:rPr>
              <a:t>4</a:t>
            </a:r>
          </a:p>
        </p:txBody>
      </p:sp>
      <p:sp>
        <p:nvSpPr>
          <p:cNvPr id="5157" name="Oval 37"/>
          <p:cNvSpPr>
            <a:spLocks noChangeArrowheads="1"/>
          </p:cNvSpPr>
          <p:nvPr/>
        </p:nvSpPr>
        <p:spPr bwMode="auto">
          <a:xfrm>
            <a:off x="6424083" y="3179899"/>
            <a:ext cx="534458" cy="4561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/>
            <a:r>
              <a:rPr lang="en-US" sz="2500" b="1">
                <a:cs typeface="Times New Roman" pitchFamily="18" charset="0"/>
              </a:rPr>
              <a:t>3</a:t>
            </a:r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3299354" y="5766284"/>
            <a:ext cx="534459" cy="45793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/>
            <a:r>
              <a:rPr lang="en-US" sz="2500" b="1" dirty="0">
                <a:cs typeface="Times New Roman" pitchFamily="18" charset="0"/>
              </a:rPr>
              <a:t>5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209904" y="3801761"/>
            <a:ext cx="975430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6425847" y="3810000"/>
            <a:ext cx="977194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3217334" y="6373001"/>
            <a:ext cx="975430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Nai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125236" y="6392741"/>
            <a:ext cx="975431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3158001" y="3801760"/>
            <a:ext cx="1751541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Gấu trắng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6350000" y="6330462"/>
            <a:ext cx="1446389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Hổ (cọp)</a:t>
            </a:r>
          </a:p>
        </p:txBody>
      </p:sp>
      <p:sp>
        <p:nvSpPr>
          <p:cNvPr id="5158" name="Oval 38"/>
          <p:cNvSpPr>
            <a:spLocks noChangeArrowheads="1"/>
          </p:cNvSpPr>
          <p:nvPr/>
        </p:nvSpPr>
        <p:spPr bwMode="auto">
          <a:xfrm>
            <a:off x="6425847" y="5673784"/>
            <a:ext cx="532694" cy="45793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/>
            <a:r>
              <a:rPr lang="en-US" sz="2500" b="1">
                <a:cs typeface="Times New Roman" pitchFamily="18" charset="0"/>
              </a:rPr>
              <a:t>6</a:t>
            </a:r>
          </a:p>
        </p:txBody>
      </p: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3810000" y="1143000"/>
            <a:ext cx="2399771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 ranh,</a:t>
            </a:r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215195" y="1146663"/>
            <a:ext cx="1218848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tò mò,</a:t>
            </a: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1185334" y="1143000"/>
            <a:ext cx="2257779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nhút nhát,</a:t>
            </a: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6679848" y="1143000"/>
            <a:ext cx="2210152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 nhẹn.</a:t>
            </a:r>
          </a:p>
        </p:txBody>
      </p: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5249333" y="1143000"/>
            <a:ext cx="1677458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hiền lành,</a:t>
            </a: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2709334" y="1143000"/>
            <a:ext cx="1372306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 tợn,</a:t>
            </a: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377472" y="41780"/>
            <a:ext cx="8397875" cy="158988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0988" tIns="40494" rIns="80988" bIns="40494">
            <a:spAutoFit/>
          </a:bodyPr>
          <a:lstStyle/>
          <a:p>
            <a:pPr defTabSz="809625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      </a:t>
            </a:r>
            <a:r>
              <a:rPr lang="en-US" sz="2800" b="1" u="sng" dirty="0" err="1">
                <a:solidFill>
                  <a:schemeClr val="tx2"/>
                </a:solidFill>
                <a:cs typeface="Arial" charset="0"/>
              </a:rPr>
              <a:t>Bài</a:t>
            </a:r>
            <a:r>
              <a:rPr lang="en-US" sz="2800" b="1" u="sng" dirty="0">
                <a:solidFill>
                  <a:schemeClr val="tx2"/>
                </a:solidFill>
                <a:cs typeface="Arial" charset="0"/>
              </a:rPr>
              <a:t> 1</a:t>
            </a:r>
            <a:r>
              <a:rPr lang="en-US" sz="2800" b="1" dirty="0">
                <a:solidFill>
                  <a:schemeClr val="tx2"/>
                </a:solidFill>
                <a:cs typeface="Arial" charset="0"/>
              </a:rPr>
              <a:t>:</a:t>
            </a:r>
            <a:r>
              <a:rPr lang="en-US" sz="2800" b="1" dirty="0">
                <a:cs typeface="Arial" charset="0"/>
              </a:rPr>
              <a:t>  </a:t>
            </a:r>
            <a:r>
              <a:rPr lang="en-US" sz="2800" b="1" dirty="0" err="1">
                <a:cs typeface="Arial" charset="0"/>
              </a:rPr>
              <a:t>Chọn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cho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mỗi</a:t>
            </a:r>
            <a:r>
              <a:rPr lang="en-US" sz="2800" b="1" dirty="0">
                <a:cs typeface="Arial" charset="0"/>
              </a:rPr>
              <a:t> con </a:t>
            </a:r>
            <a:r>
              <a:rPr lang="en-US" sz="2800" b="1" dirty="0" err="1">
                <a:cs typeface="Arial" charset="0"/>
              </a:rPr>
              <a:t>vật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trong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tranh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dưới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đây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một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từ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chỉ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đúng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đặc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điểm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của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nó</a:t>
            </a:r>
            <a:r>
              <a:rPr lang="en-US" sz="2800" b="1" dirty="0">
                <a:cs typeface="Arial" charset="0"/>
              </a:rPr>
              <a:t>:</a:t>
            </a:r>
          </a:p>
          <a:p>
            <a:pPr defTabSz="809625">
              <a:spcBef>
                <a:spcPct val="50000"/>
              </a:spcBef>
              <a:defRPr/>
            </a:pPr>
            <a:endParaRPr lang="en-US" sz="2800" b="1" dirty="0">
              <a:cs typeface="Arial" charset="0"/>
            </a:endParaRPr>
          </a:p>
        </p:txBody>
      </p:sp>
      <p:sp>
        <p:nvSpPr>
          <p:cNvPr id="34" name="Line 46"/>
          <p:cNvSpPr>
            <a:spLocks noChangeShapeType="1"/>
          </p:cNvSpPr>
          <p:nvPr/>
        </p:nvSpPr>
        <p:spPr bwMode="auto">
          <a:xfrm flipV="1">
            <a:off x="1962661" y="511174"/>
            <a:ext cx="703124" cy="11113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35" name="Line 47"/>
          <p:cNvSpPr>
            <a:spLocks noChangeShapeType="1"/>
          </p:cNvSpPr>
          <p:nvPr/>
        </p:nvSpPr>
        <p:spPr bwMode="auto">
          <a:xfrm flipV="1">
            <a:off x="3408764" y="500061"/>
            <a:ext cx="1567999" cy="11113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36" name="Line 48"/>
          <p:cNvSpPr>
            <a:spLocks noChangeShapeType="1"/>
          </p:cNvSpPr>
          <p:nvPr/>
        </p:nvSpPr>
        <p:spPr bwMode="auto">
          <a:xfrm flipV="1">
            <a:off x="499345" y="914400"/>
            <a:ext cx="868177" cy="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37" name="Line 49"/>
          <p:cNvSpPr>
            <a:spLocks noChangeShapeType="1"/>
          </p:cNvSpPr>
          <p:nvPr/>
        </p:nvSpPr>
        <p:spPr bwMode="auto">
          <a:xfrm flipV="1">
            <a:off x="2981278" y="904875"/>
            <a:ext cx="1211486" cy="9525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3960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8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5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6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8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8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8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3" dur="8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4" dur="8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8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1.07308E-6 L -0.32552 0.38598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19288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18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1.07308E-6 L 0.48333 0.38598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19288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1.07308E-6 L 0.6401 0.38598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7" y="19288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111E-6 1.07308E-6 L -0.65139 0.76341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69" y="38159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92 1.07308E-6 L -0.1566 0.76341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9" y="38159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46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3.60777E-6 L 0.53698 0.75277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40" y="37627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53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5137" grpId="1"/>
      <p:bldP spid="5138" grpId="0"/>
      <p:bldP spid="5138" grpId="1"/>
      <p:bldP spid="5139" grpId="0"/>
      <p:bldP spid="5139" grpId="1"/>
      <p:bldP spid="5140" grpId="0"/>
      <p:bldP spid="5140" grpId="1"/>
      <p:bldP spid="5141" grpId="0"/>
      <p:bldP spid="5141" grpId="1"/>
      <p:bldP spid="5142" grpId="0"/>
      <p:bldP spid="5142" grpId="1"/>
      <p:bldP spid="5154" grpId="0" animBg="1"/>
      <p:bldP spid="5156" grpId="0" animBg="1"/>
      <p:bldP spid="5157" grpId="0" animBg="1"/>
      <p:bldP spid="5159" grpId="0" animBg="1"/>
      <p:bldP spid="5160" grpId="0"/>
      <p:bldP spid="5161" grpId="0"/>
      <p:bldP spid="5162" grpId="0"/>
      <p:bldP spid="5163" grpId="0"/>
      <p:bldP spid="5164" grpId="0"/>
      <p:bldP spid="5165" grpId="0"/>
      <p:bldP spid="5158" grpId="0" animBg="1"/>
      <p:bldP spid="5179" grpId="0"/>
      <p:bldP spid="5179" grpId="1"/>
      <p:bldP spid="5180" grpId="0"/>
      <p:bldP spid="5180" grpId="1"/>
      <p:bldP spid="5181" grpId="0"/>
      <p:bldP spid="5181" grpId="1"/>
      <p:bldP spid="5182" grpId="0"/>
      <p:bldP spid="5182" grpId="1"/>
      <p:bldP spid="5183" grpId="0"/>
      <p:bldP spid="5183" grpId="1"/>
      <p:bldP spid="5184" grpId="0"/>
      <p:bldP spid="5184" grpId="1"/>
      <p:bldP spid="33" grpId="0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ORC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5" y="5989760"/>
            <a:ext cx="1617486" cy="8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ORC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95" y="5943968"/>
            <a:ext cx="1619250" cy="8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ORC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54" y="5943968"/>
            <a:ext cx="1617486" cy="8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ORC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54" y="5943968"/>
            <a:ext cx="1617486" cy="8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ORC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54" y="5943968"/>
            <a:ext cx="1617486" cy="8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ORC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15" y="5943968"/>
            <a:ext cx="1617486" cy="8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13" descr="ORC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820" y="5912828"/>
            <a:ext cx="1617486" cy="8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FLOWERS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70" y="6039217"/>
            <a:ext cx="954264" cy="8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 descr="FLOWERS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73" y="5967780"/>
            <a:ext cx="956028" cy="81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557889" y="4718539"/>
            <a:ext cx="1354667" cy="46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cs typeface="Arial" charset="0"/>
              </a:rPr>
              <a:t>hung ác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016000" y="4674577"/>
            <a:ext cx="1947333" cy="46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cs typeface="Arial" charset="0"/>
              </a:rPr>
              <a:t>tinh nghịch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6773333" y="4703885"/>
            <a:ext cx="2032000" cy="46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cs typeface="Arial" charset="0"/>
              </a:rPr>
              <a:t>chậm chạp</a:t>
            </a:r>
          </a:p>
        </p:txBody>
      </p:sp>
      <p:pic>
        <p:nvPicPr>
          <p:cNvPr id="25622" name="Picture 22" descr="Wolfdog-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67" y="1055077"/>
            <a:ext cx="2709333" cy="30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Picture 23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1055077"/>
            <a:ext cx="3037417" cy="30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4" name="Picture 24" descr="j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1" y="1055077"/>
            <a:ext cx="2741083" cy="309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423333" y="4687400"/>
            <a:ext cx="975431" cy="46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cs typeface="Arial" charset="0"/>
              </a:rPr>
              <a:t>Khỉ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6096001" y="4722202"/>
            <a:ext cx="977194" cy="46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cs typeface="Arial" charset="0"/>
              </a:rPr>
              <a:t>Rùa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3386667" y="4722202"/>
            <a:ext cx="1751542" cy="46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cs typeface="Arial" charset="0"/>
              </a:rPr>
              <a:t>Chó sói</a:t>
            </a:r>
          </a:p>
        </p:txBody>
      </p:sp>
    </p:spTree>
    <p:extLst>
      <p:ext uri="{BB962C8B-B14F-4D97-AF65-F5344CB8AC3E}">
        <p14:creationId xmlns:p14="http://schemas.microsoft.com/office/powerpoint/2010/main" val="337615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/>
      <p:bldP spid="25619" grpId="0"/>
      <p:bldP spid="25620" grpId="0"/>
      <p:bldP spid="25628" grpId="0"/>
      <p:bldP spid="25629" grpId="0"/>
      <p:bldP spid="256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260648"/>
            <a:ext cx="9028030" cy="10772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Hãy chọn tên con vật thích hợp với mỗi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chỗ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trống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dưới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đây: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95536" y="1450882"/>
            <a:ext cx="1599847" cy="6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800" b="1" dirty="0">
                <a:solidFill>
                  <a:srgbClr val="6600FF"/>
                </a:solidFill>
                <a:latin typeface="Arial" charset="0"/>
                <a:cs typeface="Arial" charset="0"/>
              </a:rPr>
              <a:t>a</a:t>
            </a:r>
            <a:r>
              <a:rPr lang="en-US" sz="3200" b="1" dirty="0">
                <a:solidFill>
                  <a:srgbClr val="6600FF"/>
                </a:solidFill>
                <a:latin typeface="Arial" charset="0"/>
                <a:cs typeface="Arial" charset="0"/>
              </a:rPr>
              <a:t>) Dữ như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10306" y="2028777"/>
            <a:ext cx="1599848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>
                <a:solidFill>
                  <a:srgbClr val="6600FF"/>
                </a:solidFill>
                <a:latin typeface="Arial" charset="0"/>
                <a:cs typeface="Arial" charset="0"/>
              </a:rPr>
              <a:t>b) Nhát như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4706056" y="1450882"/>
            <a:ext cx="1922639" cy="6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800" b="1" dirty="0" smtClean="0">
                <a:solidFill>
                  <a:srgbClr val="6600FF"/>
                </a:solidFill>
                <a:latin typeface="Arial" charset="0"/>
                <a:cs typeface="Arial" charset="0"/>
              </a:rPr>
              <a:t>   </a:t>
            </a:r>
            <a:r>
              <a:rPr lang="en-US" sz="3200" b="1" dirty="0" smtClean="0">
                <a:solidFill>
                  <a:srgbClr val="6600FF"/>
                </a:solidFill>
                <a:latin typeface="Arial" charset="0"/>
                <a:cs typeface="Arial" charset="0"/>
              </a:rPr>
              <a:t>c</a:t>
            </a:r>
            <a:r>
              <a:rPr lang="en-US" sz="3200" b="1" dirty="0">
                <a:solidFill>
                  <a:srgbClr val="6600FF"/>
                </a:solidFill>
                <a:latin typeface="Arial" charset="0"/>
                <a:cs typeface="Arial" charset="0"/>
              </a:rPr>
              <a:t>) Khoẻ như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4953000" y="2028777"/>
            <a:ext cx="1980848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>
                <a:solidFill>
                  <a:srgbClr val="6600FF"/>
                </a:solidFill>
                <a:latin typeface="Arial" charset="0"/>
                <a:cs typeface="Arial" charset="0"/>
              </a:rPr>
              <a:t>d) Nhanh như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2555776" y="2928937"/>
            <a:ext cx="98248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voi,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5234803" y="2808148"/>
            <a:ext cx="1065389" cy="6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sóc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  <a:endParaRPr lang="en-US" sz="3200" b="1" dirty="0">
              <a:solidFill>
                <a:srgbClr val="FF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977323" y="1450881"/>
            <a:ext cx="1370541" cy="60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dirty="0">
                <a:solidFill>
                  <a:srgbClr val="6600FF"/>
                </a:solidFill>
                <a:latin typeface=".VnTime" pitchFamily="34" charset="0"/>
                <a:cs typeface="Arial" charset="0"/>
              </a:rPr>
              <a:t>........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2137834" y="2026946"/>
            <a:ext cx="1372306" cy="6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dirty="0">
                <a:solidFill>
                  <a:srgbClr val="6600FF"/>
                </a:solidFill>
                <a:latin typeface=".VnTime" pitchFamily="34" charset="0"/>
                <a:cs typeface="Arial" charset="0"/>
              </a:rPr>
              <a:t>........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800094" y="1400735"/>
            <a:ext cx="1372306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dirty="0">
                <a:solidFill>
                  <a:srgbClr val="6600FF"/>
                </a:solidFill>
                <a:latin typeface=".VnTime" pitchFamily="34" charset="0"/>
                <a:cs typeface="Arial" charset="0"/>
              </a:rPr>
              <a:t>........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7088126" y="2026946"/>
            <a:ext cx="1372306" cy="6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dirty="0">
                <a:solidFill>
                  <a:srgbClr val="6600FF"/>
                </a:solidFill>
                <a:latin typeface=".VnTime" pitchFamily="34" charset="0"/>
                <a:cs typeface="Arial" charset="0"/>
              </a:rPr>
              <a:t>........</a:t>
            </a: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619672" y="2922631"/>
            <a:ext cx="99130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>
                <a:solidFill>
                  <a:srgbClr val="0000FF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thỏ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</a:p>
        </p:txBody>
      </p:sp>
      <p:pic>
        <p:nvPicPr>
          <p:cNvPr id="29715" name="Picture 19" descr="Soc tren c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94" y="3789040"/>
            <a:ext cx="222793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7" name="Picture 21" descr="voi kho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27" y="3789040"/>
            <a:ext cx="2134306" cy="24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3527725" y="2817201"/>
            <a:ext cx="1675694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hổ (cọp)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2483768" y="2922631"/>
            <a:ext cx="98072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voi</a:t>
            </a:r>
            <a:endParaRPr lang="en-US" sz="3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5181600" y="2796127"/>
            <a:ext cx="1067152" cy="6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sóc</a:t>
            </a:r>
            <a:endParaRPr lang="en-US" sz="3200" b="1" dirty="0">
              <a:solidFill>
                <a:srgbClr val="FF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619672" y="2930769"/>
            <a:ext cx="98954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thỏ</a:t>
            </a:r>
          </a:p>
        </p:txBody>
      </p:sp>
      <p:pic>
        <p:nvPicPr>
          <p:cNvPr id="29722" name="Picture 26" descr="_h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17" y="3789040"/>
            <a:ext cx="2214115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352758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22098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1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-0.13038 -0.198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-99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11042 -0.1106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5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4 0.01504 L 0.50816 -0.209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88" y="-1122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24167 -0.1076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539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  <p:bldP spid="29709" grpId="0"/>
      <p:bldP spid="29710" grpId="0"/>
      <p:bldP spid="29711" grpId="0"/>
      <p:bldP spid="29712" grpId="0"/>
      <p:bldP spid="29713" grpId="0"/>
      <p:bldP spid="29714" grpId="0"/>
      <p:bldP spid="29718" grpId="0"/>
      <p:bldP spid="29719" grpId="0"/>
      <p:bldP spid="29720" grpId="0"/>
      <p:bldP spid="297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49389" y="44624"/>
            <a:ext cx="9144000" cy="13234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 các thành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các con hãy tìm thêm </a:t>
            </a:r>
          </a:p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thành ngữ khác có tên các con vật?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93487" y="1556792"/>
            <a:ext cx="2192513" cy="60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400" b="1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Hôi như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cú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6429" name="Rectangle 45"/>
          <p:cNvSpPr>
            <a:spLocks noChangeArrowheads="1"/>
          </p:cNvSpPr>
          <p:nvPr/>
        </p:nvSpPr>
        <p:spPr bwMode="auto">
          <a:xfrm>
            <a:off x="186973" y="2924944"/>
            <a:ext cx="2183694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Khoẻ như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trâu</a:t>
            </a: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4427984" y="1405209"/>
            <a:ext cx="2659944" cy="60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Hót như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khướu</a:t>
            </a:r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4572000" y="2820865"/>
            <a:ext cx="2624667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Nhanh như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cắt</a:t>
            </a:r>
          </a:p>
        </p:txBody>
      </p:sp>
      <p:sp>
        <p:nvSpPr>
          <p:cNvPr id="16469" name="Rectangle 85"/>
          <p:cNvSpPr>
            <a:spLocks noChangeArrowheads="1"/>
          </p:cNvSpPr>
          <p:nvPr/>
        </p:nvSpPr>
        <p:spPr bwMode="auto">
          <a:xfrm>
            <a:off x="186973" y="4365104"/>
            <a:ext cx="2183694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Chậm như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sên</a:t>
            </a:r>
          </a:p>
        </p:txBody>
      </p:sp>
      <p:sp>
        <p:nvSpPr>
          <p:cNvPr id="16470" name="Rectangle 86"/>
          <p:cNvSpPr>
            <a:spLocks noChangeArrowheads="1"/>
          </p:cNvSpPr>
          <p:nvPr/>
        </p:nvSpPr>
        <p:spPr bwMode="auto">
          <a:xfrm>
            <a:off x="4764570" y="4365104"/>
            <a:ext cx="2183694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Nói như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vẹt</a:t>
            </a:r>
          </a:p>
        </p:txBody>
      </p:sp>
      <p:sp>
        <p:nvSpPr>
          <p:cNvPr id="16471" name="Rectangle 87"/>
          <p:cNvSpPr>
            <a:spLocks noChangeArrowheads="1"/>
          </p:cNvSpPr>
          <p:nvPr/>
        </p:nvSpPr>
        <p:spPr bwMode="auto">
          <a:xfrm>
            <a:off x="49389" y="5877272"/>
            <a:ext cx="2183694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Đen như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quạ</a:t>
            </a:r>
          </a:p>
        </p:txBody>
      </p:sp>
      <p:sp>
        <p:nvSpPr>
          <p:cNvPr id="16472" name="Rectangle 88"/>
          <p:cNvSpPr>
            <a:spLocks noChangeArrowheads="1"/>
          </p:cNvSpPr>
          <p:nvPr/>
        </p:nvSpPr>
        <p:spPr bwMode="auto">
          <a:xfrm>
            <a:off x="4764570" y="5845201"/>
            <a:ext cx="2183694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Ăn như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mèo</a:t>
            </a:r>
          </a:p>
        </p:txBody>
      </p:sp>
      <p:pic>
        <p:nvPicPr>
          <p:cNvPr id="16475" name="Picture 91" descr="en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3" y="3933056"/>
            <a:ext cx="197317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0" name="Picture 96" descr="images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40478"/>
            <a:ext cx="2051720" cy="133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1" name="Picture 97" descr="images (6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54628"/>
            <a:ext cx="1984064" cy="148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2" name="Picture 98" descr="images (7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45225"/>
            <a:ext cx="20517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3" name="Picture 99" descr="ru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29" y="908720"/>
            <a:ext cx="1988416" cy="12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4" name="Picture 100" descr="ư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4" y="5445225"/>
            <a:ext cx="1973171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5" name="Picture 101" descr="images (8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3" y="2564904"/>
            <a:ext cx="197317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fmagenticwalm8f10b2cfk5_1_216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35" y="1254773"/>
            <a:ext cx="1990070" cy="121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56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7" grpId="0" animBg="1"/>
      <p:bldP spid="16428" grpId="0"/>
      <p:bldP spid="16429" grpId="0"/>
      <p:bldP spid="16430" grpId="0"/>
      <p:bldP spid="16431" grpId="0"/>
      <p:bldP spid="16469" grpId="0"/>
      <p:bldP spid="16470" grpId="0"/>
      <p:bldP spid="16471" grpId="0"/>
      <p:bldP spid="164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Text Box 11" descr="Blue tissue paper"/>
          <p:cNvSpPr txBox="1">
            <a:spLocks noChangeArrowheads="1"/>
          </p:cNvSpPr>
          <p:nvPr/>
        </p:nvSpPr>
        <p:spPr bwMode="auto">
          <a:xfrm>
            <a:off x="-118787" y="1149276"/>
            <a:ext cx="8867251" cy="2554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 sáng sớm     Khánh và Giang đã náo nức</a:t>
            </a:r>
          </a:p>
          <a:p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chờ đợi mẹ cho đi thăm vườn thú      Hai chị em</a:t>
            </a:r>
          </a:p>
          <a:p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mặc quần áo đẹp, hớn hở chạy xuống cầu thang </a:t>
            </a:r>
          </a:p>
          <a:p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Ngoài đường      người và xe đi lại như mắc cửi. </a:t>
            </a:r>
          </a:p>
          <a:p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Trong vườn thú     trẻ em chạy nhảy tung tăng.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3059832" y="1247800"/>
            <a:ext cx="3810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03236" tIns="51618" rIns="103236" bIns="51618" anchor="ctr"/>
          <a:lstStyle/>
          <a:p>
            <a:endParaRPr lang="en-US" sz="320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6261736" y="1772816"/>
            <a:ext cx="3810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35" tIns="45718" rIns="91435" bIns="45718" anchor="ctr"/>
          <a:lstStyle/>
          <a:p>
            <a:pPr algn="ctr" defTabSz="914067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2751734" y="2780928"/>
            <a:ext cx="3810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03236" tIns="51618" rIns="103236" bIns="51618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203848" y="3212976"/>
            <a:ext cx="3810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03236" tIns="51618" rIns="103236" bIns="51618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8727504" y="2276872"/>
            <a:ext cx="3810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03236" tIns="51618" rIns="103236" bIns="51618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3203848" y="1124744"/>
            <a:ext cx="305153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234395" y="1609361"/>
            <a:ext cx="435681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0" y="260648"/>
            <a:ext cx="9144000" cy="584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Điền dấu chấm hay dấu phẩy vào ô trống?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2829596" y="2564904"/>
            <a:ext cx="303389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3324972" y="3068960"/>
            <a:ext cx="352693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8711633" y="2060848"/>
            <a:ext cx="435681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28713" y="5057311"/>
            <a:ext cx="5407383" cy="156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 anchor="ctr">
            <a:spAutoFit/>
          </a:bodyPr>
          <a:lstStyle/>
          <a:p>
            <a:pPr defTabSz="914067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qua lại đông đúc và nhiều chiều, không lúc nào ngớt.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167428" y="4500413"/>
            <a:ext cx="3922859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defTabSz="914067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đi lại như mắc cửi:</a:t>
            </a:r>
          </a:p>
        </p:txBody>
      </p:sp>
      <p:pic>
        <p:nvPicPr>
          <p:cNvPr id="15419" name="Picture 59" descr="11219155-Canh-sat-ngay-nong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67" y="4396437"/>
            <a:ext cx="3419872" cy="240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08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animBg="1"/>
      <p:bldP spid="15374" grpId="0" animBg="1"/>
      <p:bldP spid="15375" grpId="0" animBg="1"/>
      <p:bldP spid="15379" grpId="0" animBg="1"/>
      <p:bldP spid="15380" grpId="0"/>
      <p:bldP spid="15415" grpId="0"/>
      <p:bldP spid="15415" grpId="1"/>
      <p:bldP spid="15416" grpId="0"/>
      <p:bldP spid="154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126" y="2667000"/>
            <a:ext cx="8380576" cy="891064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con chăm ngoan, học giỏi!</a:t>
            </a:r>
            <a:endParaRPr lang="en-US" sz="4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472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12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4969">
            <a:off x="855620" y="1132647"/>
            <a:ext cx="94615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lumen-pflanzen042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95500">
            <a:off x="166647" y="470129"/>
            <a:ext cx="198120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blumen-pflanzen042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3073">
            <a:off x="6971446" y="4943823"/>
            <a:ext cx="198120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blumen-pflanzen042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5914">
            <a:off x="166647" y="4915612"/>
            <a:ext cx="198120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blumen-pflanzen042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56797">
            <a:off x="6873875" y="470130"/>
            <a:ext cx="198120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WING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92733">
            <a:off x="992188" y="4830763"/>
            <a:ext cx="762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889893">
            <a:off x="7467600" y="5080000"/>
            <a:ext cx="94615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WING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92733">
            <a:off x="7177254" y="5518505"/>
            <a:ext cx="762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WING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92733">
            <a:off x="7921954" y="1292681"/>
            <a:ext cx="762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91401" y="685800"/>
            <a:ext cx="94615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BLA8CE~1"/>
          <p:cNvPicPr>
            <a:picLocks noChangeAspect="1" noChangeArrowheads="1"/>
          </p:cNvPicPr>
          <p:nvPr/>
        </p:nvPicPr>
        <p:blipFill>
          <a:blip r:embed="rId7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80" y="4724400"/>
            <a:ext cx="2514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4969">
            <a:off x="1207202" y="5383177"/>
            <a:ext cx="94615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4969">
            <a:off x="3568204" y="5413657"/>
            <a:ext cx="94615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WING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92733">
            <a:off x="570486" y="464910"/>
            <a:ext cx="916685" cy="42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WING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92733">
            <a:off x="3503779" y="1032003"/>
            <a:ext cx="762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0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26493 0.1696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485 L -0.30034 -0.2493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5" y="-127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485 L -0.30034 -0.2493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5" y="-127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26493 0.1696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26493 0.1696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390</Words>
  <Application>Microsoft Office PowerPoint</Application>
  <PresentationFormat>On-screen Show (4:3)</PresentationFormat>
  <Paragraphs>105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Phuong</cp:lastModifiedBy>
  <cp:revision>64</cp:revision>
  <dcterms:created xsi:type="dcterms:W3CDTF">2017-02-19T03:18:19Z</dcterms:created>
  <dcterms:modified xsi:type="dcterms:W3CDTF">2021-01-30T04:14:18Z</dcterms:modified>
</cp:coreProperties>
</file>